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13"/>
  </p:notesMasterIdLst>
  <p:handoutMasterIdLst>
    <p:handoutMasterId r:id="rId14"/>
  </p:handoutMasterIdLst>
  <p:sldIdLst>
    <p:sldId id="263" r:id="rId2"/>
    <p:sldId id="264" r:id="rId3"/>
    <p:sldId id="265" r:id="rId4"/>
    <p:sldId id="266" r:id="rId5"/>
    <p:sldId id="267" r:id="rId6"/>
    <p:sldId id="268" r:id="rId7"/>
    <p:sldId id="274" r:id="rId8"/>
    <p:sldId id="275" r:id="rId9"/>
    <p:sldId id="276" r:id="rId10"/>
    <p:sldId id="270" r:id="rId11"/>
    <p:sldId id="271" r:id="rId1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scaleToFitPaper="1"/>
  <p:clrMru>
    <a:srgbClr val="0060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-62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>
        <p:scale>
          <a:sx n="200" d="100"/>
          <a:sy n="200" d="100"/>
        </p:scale>
        <p:origin x="-480" y="40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C84EECDF-44FB-CA49-B2E3-26C09F595677}" type="datetime1">
              <a:rPr lang="en-US"/>
              <a:pPr>
                <a:defRPr/>
              </a:pPr>
              <a:t>8/20/14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12C3191B-D777-F948-AFFC-4B4E05EE35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5842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C20E98C0-A6C7-5047-96DB-7A3790CC6562}" type="datetime1">
              <a:rPr lang="en-US"/>
              <a:pPr>
                <a:defRPr/>
              </a:pPr>
              <a:t>8/20/14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17E11D6F-9C52-A942-8A4E-95EF45A7DB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1379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ＭＳ Ｐゴシック" pitchFamily="-110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FD41F-B445-9344-A0E1-49ACE2F236EF}" type="datetime1">
              <a:rPr lang="en-US" smtClean="0"/>
              <a:pPr>
                <a:defRPr/>
              </a:pPr>
              <a:t>8/20/14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5A862-29BA-6944-B745-1B468AEE339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242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6D99D-5119-BD4A-A2C8-A874DE0313F9}" type="datetime1">
              <a:rPr lang="en-US" smtClean="0"/>
              <a:pPr>
                <a:defRPr/>
              </a:pPr>
              <a:t>8/20/14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73FA1-E01D-614B-B43E-24FE8CFE5E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806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A1073-FCA4-134E-9F76-4C61FCF2D608}" type="datetime1">
              <a:rPr lang="en-US" smtClean="0"/>
              <a:pPr>
                <a:defRPr/>
              </a:pPr>
              <a:t>8/20/14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43039-6D4F-9946-8D38-576678AA08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356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37DD4-1CF8-2F4E-A8C7-FE2A613911DD}" type="datetime1">
              <a:rPr lang="en-US" smtClean="0"/>
              <a:pPr>
                <a:defRPr/>
              </a:pPr>
              <a:t>8/20/14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82AF5-A508-3441-9335-602927FFB2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257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FF1A6-85C4-504E-BDC9-3B5E204F24C1}" type="datetime1">
              <a:rPr lang="en-US" smtClean="0"/>
              <a:pPr>
                <a:defRPr/>
              </a:pPr>
              <a:t>8/20/14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7AB3A-6671-6848-8BC5-A37A0005D79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073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18640-C5EF-6549-8147-A6689A6C7759}" type="datetime1">
              <a:rPr lang="en-US" smtClean="0"/>
              <a:pPr>
                <a:defRPr/>
              </a:pPr>
              <a:t>8/20/14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4D5A4-4B6B-604F-B4A4-4AB1491BB52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930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63A47-21EE-6E4E-91E0-6FF29D24CD47}" type="datetime1">
              <a:rPr lang="en-US" smtClean="0"/>
              <a:pPr>
                <a:defRPr/>
              </a:pPr>
              <a:t>8/20/14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E2D64-6B36-2545-9F0B-6A15C493C1E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676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C22C1-F710-174F-9467-DFA58BA07600}" type="datetime1">
              <a:rPr lang="en-US" smtClean="0"/>
              <a:pPr>
                <a:defRPr/>
              </a:pPr>
              <a:t>8/20/14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9AAAD-EF2A-0141-8C39-C37C35A2264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927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1A42D-94BC-9B40-8E4F-F76E04EA8951}" type="datetime1">
              <a:rPr lang="en-US" smtClean="0"/>
              <a:pPr>
                <a:defRPr/>
              </a:pPr>
              <a:t>8/20/14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5AFF6-377C-CB40-9B80-E4E63422CE8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356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20700-535F-7546-AAF0-026AADAAC056}" type="datetime1">
              <a:rPr lang="en-US" smtClean="0"/>
              <a:pPr>
                <a:defRPr/>
              </a:pPr>
              <a:t>8/20/14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840DC-5D1C-3D4B-A254-29E140CD3DB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487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FB499-31A3-474B-95D8-5B8A79C34D6C}" type="datetime1">
              <a:rPr lang="en-US" smtClean="0"/>
              <a:pPr>
                <a:defRPr/>
              </a:pPr>
              <a:t>8/20/14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F0F2A-3D1F-BE46-BD5D-D43E83CAC3D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090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C9876271-7867-094F-8851-01654069B97B}" type="datetime1">
              <a:rPr lang="en-US" smtClean="0"/>
              <a:pPr>
                <a:defRPr/>
              </a:pPr>
              <a:t>8/20/14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6FE07BA0-4A46-AF44-A842-F36B58A9B1D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00603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Gill Sans"/>
          <a:ea typeface="ＭＳ Ｐゴシック" pitchFamily="-110" charset="-128"/>
          <a:cs typeface="Gill San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Gill Sans" charset="0"/>
          <a:ea typeface="ＭＳ Ｐゴシック" pitchFamily="-110" charset="-128"/>
          <a:cs typeface="ＭＳ Ｐゴシック" pitchFamily="-110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Gill Sans" charset="0"/>
          <a:ea typeface="ＭＳ Ｐゴシック" pitchFamily="-110" charset="-128"/>
          <a:cs typeface="ＭＳ Ｐゴシック" pitchFamily="-110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Gill Sans" charset="0"/>
          <a:ea typeface="ＭＳ Ｐゴシック" pitchFamily="-110" charset="-128"/>
          <a:cs typeface="ＭＳ Ｐゴシック" pitchFamily="-110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Gill Sans" charset="0"/>
          <a:ea typeface="ＭＳ Ｐゴシック" pitchFamily="-110" charset="-128"/>
          <a:cs typeface="ＭＳ Ｐゴシック" pitchFamily="-110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hoosemyplate.gov/supertracker-tools/supertracker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0" y="0"/>
            <a:ext cx="4762500" cy="1436688"/>
          </a:xfrm>
          <a:prstGeom prst="rect">
            <a:avLst/>
          </a:prstGeom>
          <a:solidFill>
            <a:srgbClr val="4D7B5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536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225" y="3165475"/>
            <a:ext cx="3325813" cy="288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536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" y="2862263"/>
            <a:ext cx="3609975" cy="337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550" y="4071938"/>
            <a:ext cx="1238250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Box 5"/>
          <p:cNvSpPr txBox="1">
            <a:spLocks noChangeArrowheads="1"/>
          </p:cNvSpPr>
          <p:nvPr/>
        </p:nvSpPr>
        <p:spPr bwMode="auto">
          <a:xfrm>
            <a:off x="246063" y="1744663"/>
            <a:ext cx="87360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 b="1">
                <a:latin typeface="Gill Sans" charset="0"/>
                <a:cs typeface="Gill Sans" charset="0"/>
                <a:sym typeface="Cambria Bold" charset="0"/>
              </a:rPr>
              <a:t>How clean is your food?</a:t>
            </a:r>
            <a:endParaRPr lang="en-US" sz="3600" b="1">
              <a:latin typeface="Gill Sans" charset="0"/>
              <a:cs typeface="Gill Sans" charset="0"/>
            </a:endParaRPr>
          </a:p>
        </p:txBody>
      </p:sp>
      <p:sp>
        <p:nvSpPr>
          <p:cNvPr id="15367" name="Rectangle 2"/>
          <p:cNvSpPr>
            <a:spLocks/>
          </p:cNvSpPr>
          <p:nvPr/>
        </p:nvSpPr>
        <p:spPr bwMode="auto">
          <a:xfrm>
            <a:off x="246063" y="167808"/>
            <a:ext cx="8331200" cy="111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r>
              <a:rPr lang="en-US" sz="3600" b="1" dirty="0">
                <a:latin typeface="Gill Sans" charset="0"/>
                <a:cs typeface="Gill Sans" charset="0"/>
              </a:rPr>
              <a:t>Metabolic Diseases</a:t>
            </a:r>
            <a:br>
              <a:rPr lang="en-US" sz="3600" b="1" dirty="0">
                <a:latin typeface="Gill Sans" charset="0"/>
                <a:cs typeface="Gill Sans" charset="0"/>
              </a:rPr>
            </a:br>
            <a:r>
              <a:rPr lang="en-US" sz="3600" b="1" dirty="0">
                <a:latin typeface="Gill Sans" charset="0"/>
                <a:cs typeface="Gill Sans" charset="0"/>
              </a:rPr>
              <a:t>Lesson 1.3</a:t>
            </a:r>
            <a:endParaRPr lang="en-US" sz="3600" b="1" dirty="0">
              <a:cs typeface="Gill Sans" charset="0"/>
            </a:endParaRPr>
          </a:p>
          <a:p>
            <a:r>
              <a:rPr lang="en-US" sz="2500" b="1" dirty="0">
                <a:cs typeface="Gill Sans" charset="0"/>
              </a:rPr>
              <a:t> </a:t>
            </a:r>
            <a:endParaRPr lang="en-US" dirty="0">
              <a:latin typeface="Cambria Bold" charset="0"/>
              <a:cs typeface="Cambria Bold" charset="0"/>
              <a:sym typeface="Cambria Bold" charset="0"/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ill Sans" charset="0"/>
                <a:ea typeface="ＭＳ Ｐゴシック" charset="0"/>
              </a:rPr>
              <a:t>What does your kitchen look like?</a:t>
            </a:r>
          </a:p>
        </p:txBody>
      </p:sp>
      <p:sp>
        <p:nvSpPr>
          <p:cNvPr id="24577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fld id="{87B23FBA-F6F9-1844-A26D-FD9CBF03AF7C}" type="slidenum">
              <a:rPr lang="en-US" sz="1200">
                <a:solidFill>
                  <a:srgbClr val="898989"/>
                </a:solidFill>
                <a:latin typeface="Calibri" charset="0"/>
              </a:rPr>
              <a:pPr algn="l" eaLnBrk="1" hangingPunct="1"/>
              <a:t>10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82222" y="1417638"/>
          <a:ext cx="8404578" cy="4237283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3694202"/>
                <a:gridCol w="4710376"/>
              </a:tblGrid>
              <a:tr h="51816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Food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Contaminant</a:t>
                      </a:r>
                      <a:endParaRPr lang="en-US" sz="2800" dirty="0"/>
                    </a:p>
                  </a:txBody>
                  <a:tcPr/>
                </a:tc>
              </a:tr>
              <a:tr h="51816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Hands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Wash hands for at least 45 seconds, especially</a:t>
                      </a:r>
                      <a:r>
                        <a:rPr lang="en-US" sz="1400" b="1" baseline="0" dirty="0" smtClean="0"/>
                        <a:t> after handling raw meat</a:t>
                      </a:r>
                      <a:endParaRPr lang="en-US" sz="1400" b="1" dirty="0" smtClean="0"/>
                    </a:p>
                  </a:txBody>
                  <a:tcPr/>
                </a:tc>
              </a:tr>
              <a:tr h="51816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Storage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Make sure refrigerator</a:t>
                      </a:r>
                      <a:r>
                        <a:rPr lang="en-US" sz="1400" b="1" baseline="0" dirty="0" smtClean="0"/>
                        <a:t> is at 40°F and freezer is at 0°F or less . Clean up spills immediately.</a:t>
                      </a:r>
                      <a:endParaRPr lang="en-US" sz="1400" b="1" dirty="0"/>
                    </a:p>
                  </a:txBody>
                  <a:tcPr/>
                </a:tc>
              </a:tr>
              <a:tr h="503766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Countertops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Clean spills immediately. Disinfect</a:t>
                      </a:r>
                      <a:r>
                        <a:rPr lang="en-US" sz="1400" b="1" baseline="0" dirty="0" smtClean="0"/>
                        <a:t> regularly.</a:t>
                      </a:r>
                      <a:endParaRPr lang="en-US" sz="1400" b="1" dirty="0"/>
                    </a:p>
                  </a:txBody>
                  <a:tcPr/>
                </a:tc>
              </a:tr>
              <a:tr h="638951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Cutting boards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Avoid</a:t>
                      </a:r>
                      <a:r>
                        <a:rPr lang="en-US" sz="1400" b="1" baseline="0" dirty="0" smtClean="0"/>
                        <a:t> cross-contamination by using</a:t>
                      </a:r>
                      <a:r>
                        <a:rPr lang="en-US" sz="1400" b="1" dirty="0" smtClean="0"/>
                        <a:t> separate</a:t>
                      </a:r>
                      <a:r>
                        <a:rPr lang="en-US" sz="1400" b="1" baseline="0" dirty="0" smtClean="0"/>
                        <a:t> boards for meat and vegetables.</a:t>
                      </a:r>
                      <a:endParaRPr lang="en-US" sz="1400" b="1" dirty="0"/>
                    </a:p>
                  </a:txBody>
                  <a:tcPr/>
                </a:tc>
              </a:tr>
              <a:tr h="51816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Sponges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Microwave for 1 minute once a week or put in dishwasher. Don’t use for more than a month.</a:t>
                      </a:r>
                      <a:endParaRPr lang="en-US" sz="1400" b="1" dirty="0"/>
                    </a:p>
                  </a:txBody>
                  <a:tcPr/>
                </a:tc>
              </a:tr>
              <a:tr h="503766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Dishrags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Wash regularly at high temperature</a:t>
                      </a:r>
                      <a:endParaRPr lang="en-US" sz="1400" b="1" dirty="0"/>
                    </a:p>
                  </a:txBody>
                  <a:tcPr/>
                </a:tc>
              </a:tr>
              <a:tr h="51816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Utensils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Wash after touching raw meat and use separate utensils for meat and</a:t>
                      </a:r>
                      <a:r>
                        <a:rPr lang="en-US" sz="1400" b="1" baseline="0" dirty="0" smtClean="0"/>
                        <a:t> vegetables.</a:t>
                      </a:r>
                      <a:endParaRPr lang="en-US" sz="14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Gill Sans" charset="0"/>
                <a:ea typeface="ＭＳ Ｐゴシック" charset="0"/>
              </a:rPr>
              <a:t>Homework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559800" cy="46863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latin typeface="+mj-lt"/>
                <a:cs typeface="Times New Roman" charset="0"/>
                <a:sym typeface="Times New Roman" charset="0"/>
              </a:rPr>
              <a:t>Over the rest </a:t>
            </a:r>
            <a:r>
              <a:rPr lang="en-US" sz="2400" b="1" smtClean="0">
                <a:latin typeface="+mj-lt"/>
                <a:cs typeface="Times New Roman" charset="0"/>
                <a:sym typeface="Times New Roman" charset="0"/>
              </a:rPr>
              <a:t>of Unit 1 we </a:t>
            </a:r>
            <a:r>
              <a:rPr lang="en-US" sz="2400" b="1" dirty="0">
                <a:latin typeface="+mj-lt"/>
                <a:cs typeface="Times New Roman" charset="0"/>
                <a:sym typeface="Times New Roman" charset="0"/>
              </a:rPr>
              <a:t>will begin to focus on </a:t>
            </a:r>
            <a:r>
              <a:rPr lang="en-US" sz="2400" b="1" dirty="0" smtClean="0">
                <a:latin typeface="+mj-lt"/>
                <a:cs typeface="Times New Roman" charset="0"/>
                <a:sym typeface="Times New Roman" charset="0"/>
              </a:rPr>
              <a:t>what’s </a:t>
            </a:r>
            <a:r>
              <a:rPr lang="en-US" sz="2400" b="1" dirty="0">
                <a:latin typeface="+mj-lt"/>
                <a:cs typeface="Times New Roman" charset="0"/>
                <a:sym typeface="Times New Roman" charset="0"/>
              </a:rPr>
              <a:t>in food </a:t>
            </a:r>
            <a:r>
              <a:rPr lang="en-US" sz="2400" b="1" dirty="0" smtClean="0">
                <a:latin typeface="+mj-lt"/>
                <a:cs typeface="Times New Roman" charset="0"/>
                <a:sym typeface="Times New Roman" charset="0"/>
              </a:rPr>
              <a:t>that’s </a:t>
            </a:r>
            <a:r>
              <a:rPr lang="en-US" sz="2400" b="1" dirty="0">
                <a:latin typeface="+mj-lt"/>
                <a:cs typeface="Times New Roman" charset="0"/>
                <a:sym typeface="Times New Roman" charset="0"/>
              </a:rPr>
              <a:t>actually </a:t>
            </a:r>
            <a:r>
              <a:rPr lang="en-US" sz="2400" b="1" dirty="0" smtClean="0">
                <a:latin typeface="+mj-lt"/>
                <a:cs typeface="Times New Roman" charset="0"/>
                <a:sym typeface="Times New Roman" charset="0"/>
              </a:rPr>
              <a:t>nutritious - </a:t>
            </a:r>
            <a:r>
              <a:rPr lang="en-US" sz="2400" b="1" dirty="0">
                <a:latin typeface="+mj-lt"/>
                <a:cs typeface="Times New Roman" charset="0"/>
                <a:sym typeface="Times New Roman" charset="0"/>
              </a:rPr>
              <a:t>the nutritional components of foods. </a:t>
            </a:r>
            <a:endParaRPr lang="en-US" sz="2400" b="1" dirty="0" smtClean="0">
              <a:latin typeface="+mj-lt"/>
              <a:cs typeface="Times New Roman" charset="0"/>
              <a:sym typeface="Times New Roman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en-US" sz="2400" b="1" dirty="0">
              <a:latin typeface="+mj-lt"/>
              <a:ea typeface="ヒラギノ明朝 ProN W3" charset="0"/>
              <a:cs typeface="Times New Roman" charset="0"/>
              <a:sym typeface="Times New Roman" charset="0"/>
            </a:endParaRPr>
          </a:p>
          <a:p>
            <a:pPr marL="304800" indent="-304800">
              <a:defRPr/>
            </a:pPr>
            <a:r>
              <a:rPr lang="en-US" sz="2400" b="1" dirty="0" smtClean="0">
                <a:latin typeface="+mj-lt"/>
                <a:cs typeface="Times New Roman"/>
              </a:rPr>
              <a:t>Tonight, set up an account </a:t>
            </a:r>
            <a:r>
              <a:rPr lang="en-US" sz="2400" b="1" dirty="0" smtClean="0">
                <a:latin typeface="+mj-lt"/>
                <a:cs typeface="Times New Roman"/>
              </a:rPr>
              <a:t>in </a:t>
            </a:r>
            <a:r>
              <a:rPr lang="en-US" sz="2400" b="1" dirty="0" err="1" smtClean="0">
                <a:cs typeface="Times New Roman"/>
              </a:rPr>
              <a:t>MyPlate</a:t>
            </a:r>
            <a:r>
              <a:rPr lang="en-US" sz="2400" b="1" dirty="0" smtClean="0">
                <a:cs typeface="Times New Roman"/>
              </a:rPr>
              <a:t>:</a:t>
            </a:r>
          </a:p>
          <a:p>
            <a:pPr marL="0" indent="0">
              <a:buNone/>
              <a:defRPr/>
            </a:pPr>
            <a:r>
              <a:rPr lang="en-US" sz="2000" b="1" dirty="0" smtClean="0">
                <a:cs typeface="Times New Roman"/>
                <a:hlinkClick r:id="rId2"/>
              </a:rPr>
              <a:t>http</a:t>
            </a:r>
            <a:r>
              <a:rPr lang="en-US" sz="2000" b="1" dirty="0">
                <a:cs typeface="Times New Roman"/>
                <a:hlinkClick r:id="rId2"/>
              </a:rPr>
              <a:t>://</a:t>
            </a:r>
            <a:r>
              <a:rPr lang="en-US" sz="2000" b="1" dirty="0" err="1">
                <a:cs typeface="Times New Roman"/>
                <a:hlinkClick r:id="rId2"/>
              </a:rPr>
              <a:t>www.choosemyplate.gov</a:t>
            </a:r>
            <a:r>
              <a:rPr lang="en-US" sz="2000" b="1" dirty="0">
                <a:cs typeface="Times New Roman"/>
                <a:hlinkClick r:id="rId2"/>
              </a:rPr>
              <a:t>/</a:t>
            </a:r>
            <a:r>
              <a:rPr lang="en-US" sz="2000" b="1" dirty="0" err="1">
                <a:cs typeface="Times New Roman"/>
                <a:hlinkClick r:id="rId2"/>
              </a:rPr>
              <a:t>supertracker</a:t>
            </a:r>
            <a:r>
              <a:rPr lang="en-US" sz="2000" b="1" dirty="0">
                <a:cs typeface="Times New Roman"/>
                <a:hlinkClick r:id="rId2"/>
              </a:rPr>
              <a:t>-tools/</a:t>
            </a:r>
            <a:r>
              <a:rPr lang="en-US" sz="2000" b="1" dirty="0" err="1" smtClean="0">
                <a:cs typeface="Times New Roman"/>
                <a:hlinkClick r:id="rId2"/>
              </a:rPr>
              <a:t>supertracker.html</a:t>
            </a:r>
            <a:r>
              <a:rPr lang="en-US" sz="2000" b="1" dirty="0" smtClean="0">
                <a:cs typeface="Times New Roman"/>
                <a:hlinkClick r:id="rId2"/>
              </a:rPr>
              <a:t/>
            </a:r>
            <a:br>
              <a:rPr lang="en-US" sz="2000" b="1" dirty="0" smtClean="0">
                <a:cs typeface="Times New Roman"/>
                <a:hlinkClick r:id="rId2"/>
              </a:rPr>
            </a:br>
            <a:endParaRPr lang="en-US" sz="2000" b="1" dirty="0" smtClean="0">
              <a:latin typeface="+mj-lt"/>
              <a:cs typeface="Times New Roman"/>
            </a:endParaRPr>
          </a:p>
          <a:p>
            <a:pPr eaLnBrk="1" hangingPunct="1">
              <a:defRPr/>
            </a:pPr>
            <a:r>
              <a:rPr lang="en-US" sz="2400" b="1" dirty="0">
                <a:latin typeface="+mj-lt"/>
                <a:cs typeface="Times New Roman"/>
              </a:rPr>
              <a:t>U</a:t>
            </a:r>
            <a:r>
              <a:rPr lang="en-US" sz="2400" b="1" dirty="0" smtClean="0">
                <a:latin typeface="+mj-lt"/>
                <a:cs typeface="Times New Roman"/>
              </a:rPr>
              <a:t>se the </a:t>
            </a:r>
            <a:r>
              <a:rPr lang="en-US" sz="2400" b="1" dirty="0">
                <a:latin typeface="+mj-lt"/>
                <a:cs typeface="Times New Roman"/>
              </a:rPr>
              <a:t>worksheet to track what you ate </a:t>
            </a:r>
            <a:r>
              <a:rPr lang="en-US" sz="2400" b="1" dirty="0" smtClean="0">
                <a:latin typeface="+mj-lt"/>
                <a:cs typeface="Times New Roman"/>
              </a:rPr>
              <a:t>at your </a:t>
            </a:r>
            <a:r>
              <a:rPr lang="en-US" sz="2400" b="1" u="sng" dirty="0" smtClean="0">
                <a:latin typeface="+mj-lt"/>
                <a:cs typeface="Times New Roman"/>
              </a:rPr>
              <a:t>last three meals </a:t>
            </a:r>
            <a:endParaRPr lang="en-US" sz="2400" b="1" dirty="0">
              <a:latin typeface="+mj-lt"/>
              <a:cs typeface="Times New Roman"/>
            </a:endParaRPr>
          </a:p>
          <a:p>
            <a:pPr eaLnBrk="1" hangingPunct="1">
              <a:defRPr/>
            </a:pPr>
            <a:endParaRPr lang="en-US" sz="2400" b="1" dirty="0" smtClean="0">
              <a:latin typeface="+mj-lt"/>
              <a:cs typeface="Times New Roman"/>
            </a:endParaRPr>
          </a:p>
          <a:p>
            <a:pPr eaLnBrk="1" hangingPunct="1">
              <a:defRPr/>
            </a:pPr>
            <a:r>
              <a:rPr lang="en-US" sz="2400" b="1" dirty="0">
                <a:latin typeface="+mj-lt"/>
                <a:cs typeface="Times New Roman"/>
              </a:rPr>
              <a:t>I</a:t>
            </a:r>
            <a:r>
              <a:rPr lang="en-US" sz="2400" b="1" dirty="0" smtClean="0">
                <a:latin typeface="+mj-lt"/>
                <a:cs typeface="Times New Roman"/>
              </a:rPr>
              <a:t>dentify the </a:t>
            </a:r>
            <a:r>
              <a:rPr lang="en-US" sz="2400" b="1" dirty="0">
                <a:latin typeface="+mj-lt"/>
                <a:cs typeface="Times New Roman"/>
              </a:rPr>
              <a:t>major components </a:t>
            </a:r>
            <a:r>
              <a:rPr lang="en-US" sz="2400" b="1" dirty="0" smtClean="0">
                <a:latin typeface="+mj-lt"/>
                <a:cs typeface="Times New Roman"/>
              </a:rPr>
              <a:t>(</a:t>
            </a:r>
            <a:r>
              <a:rPr lang="en-US" sz="2400" b="1" dirty="0">
                <a:cs typeface="Times New Roman"/>
              </a:rPr>
              <a:t>protein, fats, carbs, </a:t>
            </a:r>
            <a:r>
              <a:rPr lang="en-US" sz="2400" b="1" dirty="0" smtClean="0">
                <a:cs typeface="Times New Roman"/>
              </a:rPr>
              <a:t>vitamins, </a:t>
            </a:r>
            <a:r>
              <a:rPr lang="en-US" sz="2400" b="1" dirty="0" smtClean="0">
                <a:latin typeface="+mj-lt"/>
                <a:cs typeface="Times New Roman"/>
              </a:rPr>
              <a:t>fiber and </a:t>
            </a:r>
            <a:r>
              <a:rPr lang="en-US" sz="2400" b="1" dirty="0" smtClean="0">
                <a:cs typeface="Times New Roman"/>
              </a:rPr>
              <a:t>water</a:t>
            </a:r>
            <a:r>
              <a:rPr lang="en-US" sz="2400" b="1" dirty="0" smtClean="0">
                <a:latin typeface="+mj-lt"/>
                <a:cs typeface="Times New Roman"/>
              </a:rPr>
              <a:t>) </a:t>
            </a:r>
            <a:r>
              <a:rPr lang="en-US" sz="2400" b="1" dirty="0">
                <a:latin typeface="+mj-lt"/>
                <a:cs typeface="Times New Roman"/>
              </a:rPr>
              <a:t>that were in each of </a:t>
            </a:r>
            <a:r>
              <a:rPr lang="en-US" sz="2400" b="1" dirty="0" smtClean="0">
                <a:latin typeface="+mj-lt"/>
                <a:cs typeface="Times New Roman"/>
              </a:rPr>
              <a:t>those </a:t>
            </a:r>
            <a:r>
              <a:rPr lang="en-US" sz="2400" b="1" dirty="0">
                <a:latin typeface="+mj-lt"/>
                <a:cs typeface="Times New Roman"/>
              </a:rPr>
              <a:t>meals</a:t>
            </a:r>
            <a:endParaRPr lang="en-US" sz="2400" b="1" dirty="0">
              <a:latin typeface="+mj-lt"/>
              <a:ea typeface="ヒラギノ明朝 ProN W3" charset="0"/>
              <a:cs typeface="ヒラギノ明朝 ProN W3" charset="0"/>
              <a:sym typeface="Times New Roman" charset="0"/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Gill Sans" charset="0"/>
                <a:ea typeface="ＭＳ Ｐゴシック" charset="0"/>
              </a:rPr>
              <a:t>Do Now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2332038"/>
            <a:ext cx="8229600" cy="1674812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04800" indent="-304800" eaLnBrk="1" hangingPunct="1">
              <a:defRPr/>
            </a:pPr>
            <a:r>
              <a:rPr lang="en-US" b="1" dirty="0" smtClean="0">
                <a:latin typeface="+mj-lt"/>
                <a:ea typeface="ＭＳ Ｐゴシック" charset="0"/>
                <a:cs typeface="Times New Roman" charset="0"/>
                <a:sym typeface="Times New Roman" charset="0"/>
              </a:rPr>
              <a:t>The food we eat has been handled by numerous people, how safe is it? At what points can safety be compromised?</a:t>
            </a:r>
            <a:endParaRPr lang="en-US" b="1" dirty="0">
              <a:latin typeface="+mj-lt"/>
              <a:ea typeface="ヒラギノ明朝 ProN W3" charset="0"/>
              <a:cs typeface="ヒラギノ明朝 ProN W3" charset="0"/>
              <a:sym typeface="Times New Roman" charset="0"/>
            </a:endParaRPr>
          </a:p>
          <a:p>
            <a:pPr marL="304800" indent="-304800" eaLnBrk="1" hangingPunct="1">
              <a:defRPr/>
            </a:pPr>
            <a:endParaRPr lang="en-US" dirty="0">
              <a:solidFill>
                <a:srgbClr val="FF0000"/>
              </a:solidFill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  <a:p>
            <a:pPr marL="304800" indent="-304800" eaLnBrk="1" hangingPunct="1">
              <a:defRPr/>
            </a:pPr>
            <a:endParaRPr lang="en-US" dirty="0"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Gill Sans" charset="0"/>
                <a:ea typeface="ＭＳ Ｐゴシック" charset="0"/>
              </a:rPr>
              <a:t>Food safety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57200" y="1730375"/>
            <a:ext cx="8229600" cy="167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4800" indent="-304800" eaLnBrk="1" hangingPunct="1">
              <a:spcBef>
                <a:spcPts val="1224"/>
              </a:spcBef>
              <a:defRPr/>
            </a:pPr>
            <a:r>
              <a:rPr lang="en-US" b="1" dirty="0" smtClean="0">
                <a:solidFill>
                  <a:srgbClr val="A6A6A6"/>
                </a:solidFill>
                <a:latin typeface="+mj-lt"/>
                <a:ea typeface="ＭＳ Ｐゴシック" charset="0"/>
                <a:cs typeface="Times New Roman" charset="0"/>
                <a:sym typeface="Times New Roman" charset="0"/>
              </a:rPr>
              <a:t>The food we eat has been handled by numerous people, how safe is it? At what points can safety be compromised?</a:t>
            </a:r>
          </a:p>
          <a:p>
            <a:pPr marL="304800" indent="-304800" eaLnBrk="1" hangingPunct="1">
              <a:defRPr/>
            </a:pPr>
            <a:r>
              <a:rPr lang="en-US" b="1" dirty="0" smtClean="0">
                <a:latin typeface="+mj-lt"/>
                <a:ea typeface="ＭＳ Ｐゴシック" charset="0"/>
                <a:cs typeface="Times New Roman" charset="0"/>
                <a:sym typeface="Times New Roman" charset="0"/>
              </a:rPr>
              <a:t>What types of microbe commonly contaminate foods?</a:t>
            </a:r>
          </a:p>
          <a:p>
            <a:pPr marL="304800" indent="-304800" eaLnBrk="1" hangingPunct="1">
              <a:defRPr/>
            </a:pPr>
            <a:r>
              <a:rPr lang="en-US" b="1" dirty="0" smtClean="0">
                <a:latin typeface="+mj-lt"/>
                <a:ea typeface="ＭＳ Ｐゴシック" charset="0"/>
                <a:cs typeface="Times New Roman" charset="0"/>
                <a:sym typeface="Times New Roman" charset="0"/>
              </a:rPr>
              <a:t>Are there any other ways food safety could be compromised? </a:t>
            </a:r>
            <a:endParaRPr lang="en-US" b="1" dirty="0" smtClean="0">
              <a:latin typeface="+mj-lt"/>
              <a:ea typeface="ヒラギノ明朝 ProN W3" charset="0"/>
              <a:cs typeface="ヒラギノ明朝 ProN W3" charset="0"/>
              <a:sym typeface="Times New Roman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en-US" dirty="0" smtClean="0">
              <a:solidFill>
                <a:srgbClr val="FF0000"/>
              </a:solidFill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  <a:p>
            <a:pPr marL="304800" indent="-304800" eaLnBrk="1" hangingPunct="1">
              <a:defRPr/>
            </a:pPr>
            <a:endParaRPr lang="en-US" dirty="0"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358775" y="1089025"/>
            <a:ext cx="8229600" cy="1690688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Gill Sans" charset="0"/>
                <a:ea typeface="ＭＳ Ｐゴシック" charset="0"/>
              </a:rPr>
              <a:t>Activity</a:t>
            </a:r>
            <a:br>
              <a:rPr lang="en-US">
                <a:latin typeface="Gill Sans" charset="0"/>
                <a:ea typeface="ＭＳ Ｐゴシック" charset="0"/>
              </a:rPr>
            </a:br>
            <a:r>
              <a:rPr lang="en-US"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Food Safety Case Studies</a:t>
            </a:r>
            <a:r>
              <a:rPr lang="en-US" sz="4400" b="0"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rPr>
              <a:t/>
            </a:r>
            <a:br>
              <a:rPr lang="en-US" sz="4400" b="0"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rPr>
            </a:br>
            <a:endParaRPr lang="en-US">
              <a:latin typeface="Gill Sans" charset="0"/>
              <a:ea typeface="ＭＳ Ｐゴシック" charset="0"/>
            </a:endParaRPr>
          </a:p>
        </p:txBody>
      </p:sp>
      <p:sp>
        <p:nvSpPr>
          <p:cNvPr id="18434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2728913"/>
            <a:ext cx="7759700" cy="3268662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indent="-457200" eaLnBrk="1" hangingPunct="1">
              <a:buSzPct val="125000"/>
              <a:buFont typeface="Times New Roman" charset="0"/>
              <a:buChar char="•"/>
              <a:defRPr/>
            </a:pPr>
            <a:r>
              <a:rPr lang="en-US" sz="2800" dirty="0">
                <a:latin typeface="+mj-lt"/>
                <a:ea typeface="ＭＳ Ｐゴシック" charset="0"/>
                <a:cs typeface="Times New Roman" charset="0"/>
                <a:sym typeface="Times New Roman" charset="0"/>
              </a:rPr>
              <a:t>Break into </a:t>
            </a:r>
            <a:r>
              <a:rPr lang="en-US" sz="2800" b="1" dirty="0" smtClean="0">
                <a:latin typeface="+mj-lt"/>
                <a:ea typeface="ＭＳ Ｐゴシック" charset="0"/>
                <a:cs typeface="Times New Roman" charset="0"/>
                <a:sym typeface="Times New Roman" charset="0"/>
              </a:rPr>
              <a:t>four </a:t>
            </a:r>
            <a:r>
              <a:rPr lang="en-US" sz="2800" dirty="0" smtClean="0">
                <a:latin typeface="+mj-lt"/>
                <a:ea typeface="ＭＳ Ｐゴシック" charset="0"/>
                <a:cs typeface="Times New Roman" charset="0"/>
                <a:sym typeface="Times New Roman" charset="0"/>
              </a:rPr>
              <a:t>groups </a:t>
            </a:r>
            <a:r>
              <a:rPr lang="en-US" sz="2800" dirty="0">
                <a:latin typeface="+mj-lt"/>
                <a:ea typeface="ＭＳ Ｐゴシック" charset="0"/>
                <a:cs typeface="Times New Roman" charset="0"/>
                <a:sym typeface="Times New Roman" charset="0"/>
              </a:rPr>
              <a:t>and compete the case study worksheets.</a:t>
            </a:r>
          </a:p>
          <a:p>
            <a:pPr marL="457200" indent="-457200" eaLnBrk="1" hangingPunct="1">
              <a:buSzPct val="125000"/>
              <a:buFont typeface="Times New Roman" charset="0"/>
              <a:buChar char="•"/>
              <a:defRPr/>
            </a:pPr>
            <a:endParaRPr lang="en-US" sz="2800" dirty="0">
              <a:latin typeface="+mj-lt"/>
              <a:ea typeface="ＭＳ Ｐゴシック" charset="0"/>
              <a:cs typeface="Times New Roman" charset="0"/>
              <a:sym typeface="Times New Roman" charset="0"/>
            </a:endParaRPr>
          </a:p>
          <a:p>
            <a:pPr marL="457200" indent="-457200" eaLnBrk="1" hangingPunct="1">
              <a:buSzPct val="125000"/>
              <a:buFont typeface="Times New Roman" charset="0"/>
              <a:buChar char="•"/>
              <a:defRPr/>
            </a:pPr>
            <a:r>
              <a:rPr lang="en-US" sz="2800" dirty="0">
                <a:latin typeface="+mj-lt"/>
                <a:ea typeface="ＭＳ Ｐゴシック" charset="0"/>
                <a:cs typeface="Times New Roman" charset="0"/>
                <a:sym typeface="Times New Roman" charset="0"/>
              </a:rPr>
              <a:t> In 20 minutes one member of your group will give a </a:t>
            </a:r>
            <a:r>
              <a:rPr lang="en-US" sz="2800" b="1" u="sng" dirty="0">
                <a:latin typeface="+mj-lt"/>
                <a:ea typeface="ＭＳ Ｐゴシック" charset="0"/>
                <a:cs typeface="Times New Roman" charset="0"/>
                <a:sym typeface="Times New Roman" charset="0"/>
              </a:rPr>
              <a:t>three</a:t>
            </a:r>
            <a:r>
              <a:rPr lang="en-US" sz="2800" b="1" dirty="0">
                <a:latin typeface="+mj-lt"/>
                <a:ea typeface="ＭＳ Ｐゴシック" charset="0"/>
                <a:cs typeface="Times New Roman" charset="0"/>
                <a:sym typeface="Times New Roman" charset="0"/>
              </a:rPr>
              <a:t> </a:t>
            </a:r>
            <a:r>
              <a:rPr lang="en-US" sz="2800" dirty="0">
                <a:latin typeface="+mj-lt"/>
                <a:ea typeface="ＭＳ Ｐゴシック" charset="0"/>
                <a:cs typeface="Times New Roman" charset="0"/>
                <a:sym typeface="Times New Roman" charset="0"/>
              </a:rPr>
              <a:t>minute brief to the class on your </a:t>
            </a:r>
            <a:r>
              <a:rPr lang="en-US" sz="2800" dirty="0" smtClean="0">
                <a:latin typeface="+mj-lt"/>
                <a:ea typeface="ＭＳ Ｐゴシック" charset="0"/>
                <a:cs typeface="Times New Roman" charset="0"/>
                <a:sym typeface="Times New Roman" charset="0"/>
              </a:rPr>
              <a:t>case.</a:t>
            </a:r>
            <a:endParaRPr lang="en-US" sz="2800" dirty="0">
              <a:latin typeface="+mj-lt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18435" name="Group 3"/>
          <p:cNvGrpSpPr>
            <a:grpSpLocks/>
          </p:cNvGrpSpPr>
          <p:nvPr/>
        </p:nvGrpSpPr>
        <p:grpSpPr bwMode="auto">
          <a:xfrm>
            <a:off x="1763713" y="0"/>
            <a:ext cx="5907087" cy="1585913"/>
            <a:chOff x="1762925" y="0"/>
            <a:chExt cx="5908412" cy="1586266"/>
          </a:xfrm>
        </p:grpSpPr>
        <p:pic>
          <p:nvPicPr>
            <p:cNvPr id="18436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2925" y="144463"/>
              <a:ext cx="1712125" cy="927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37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4442" y="0"/>
              <a:ext cx="2026895" cy="1586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38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6512" y="144463"/>
              <a:ext cx="1238250" cy="735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367385"/>
              </p:ext>
            </p:extLst>
          </p:nvPr>
        </p:nvGraphicFramePr>
        <p:xfrm>
          <a:off x="1045723" y="508002"/>
          <a:ext cx="7394222" cy="5029063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2262792"/>
                <a:gridCol w="1279097"/>
                <a:gridCol w="1241777"/>
                <a:gridCol w="1270000"/>
                <a:gridCol w="1340556"/>
              </a:tblGrid>
              <a:tr h="837183"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Details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Case 1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dirty="0" smtClean="0"/>
                        <a:t>Case 2</a:t>
                      </a:r>
                    </a:p>
                    <a:p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dirty="0" smtClean="0"/>
                        <a:t>Case 3</a:t>
                      </a:r>
                    </a:p>
                    <a:p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Case 4</a:t>
                      </a:r>
                      <a:endParaRPr lang="en-US" sz="2300" dirty="0"/>
                    </a:p>
                  </a:txBody>
                  <a:tcPr/>
                </a:tc>
              </a:tr>
              <a:tr h="49983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When did it happen?</a:t>
                      </a:r>
                      <a:endParaRPr lang="en-US" sz="1600" dirty="0" smtClean="0"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1178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What food was affected?</a:t>
                      </a:r>
                      <a:r>
                        <a:rPr lang="en-US" sz="1600" baseline="0" dirty="0" smtClean="0"/>
                        <a:t> </a:t>
                      </a:r>
                      <a:endParaRPr lang="en-US" sz="1600" dirty="0" smtClean="0"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1178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How many people got sick?</a:t>
                      </a:r>
                      <a:endParaRPr lang="en-US" sz="1600" dirty="0" smtClean="0"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1178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What</a:t>
                      </a:r>
                      <a:r>
                        <a:rPr lang="en-US" sz="1600" baseline="0" dirty="0" smtClean="0"/>
                        <a:t> were the signs or symptoms?</a:t>
                      </a:r>
                      <a:endParaRPr lang="en-US" sz="1600" b="1" dirty="0" smtClean="0"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1178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What microbe</a:t>
                      </a:r>
                      <a:r>
                        <a:rPr lang="en-US" sz="1600" baseline="0" dirty="0" smtClean="0"/>
                        <a:t> or toxin caused it?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3310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/>
                        <a:t>What was done?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1178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/>
                        <a:t>How could it have been avoided?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Gill Sans" charset="0"/>
                <a:ea typeface="ＭＳ Ｐゴシック" charset="0"/>
              </a:rPr>
              <a:t>Wrap Up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598613"/>
            <a:ext cx="8229600" cy="46482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04800" indent="-304800" eaLnBrk="1" hangingPunct="1">
              <a:defRPr/>
            </a:pPr>
            <a:r>
              <a:rPr lang="en-US" dirty="0">
                <a:latin typeface="+mj-lt"/>
                <a:cs typeface="Times New Roman" charset="0"/>
                <a:sym typeface="Times New Roman" charset="0"/>
              </a:rPr>
              <a:t>We have been focusing </a:t>
            </a:r>
            <a:r>
              <a:rPr lang="en-US" dirty="0" smtClean="0">
                <a:latin typeface="+mj-lt"/>
                <a:cs typeface="Times New Roman" charset="0"/>
                <a:sym typeface="Times New Roman" charset="0"/>
              </a:rPr>
              <a:t>on contamination of food in the context of </a:t>
            </a:r>
            <a:r>
              <a:rPr lang="en-US" dirty="0">
                <a:latin typeface="+mj-lt"/>
                <a:cs typeface="Times New Roman" charset="0"/>
                <a:sym typeface="Times New Roman" charset="0"/>
              </a:rPr>
              <a:t>food </a:t>
            </a:r>
            <a:r>
              <a:rPr lang="en-US" dirty="0" smtClean="0">
                <a:latin typeface="+mj-lt"/>
                <a:cs typeface="Times New Roman" charset="0"/>
                <a:sym typeface="Times New Roman" charset="0"/>
              </a:rPr>
              <a:t>production.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US" dirty="0">
              <a:latin typeface="+mj-lt"/>
              <a:cs typeface="Times New Roman" charset="0"/>
              <a:sym typeface="Times New Roman" charset="0"/>
            </a:endParaRPr>
          </a:p>
          <a:p>
            <a:pPr marL="304800" indent="-304800" eaLnBrk="1" hangingPunct="1">
              <a:defRPr/>
            </a:pPr>
            <a:r>
              <a:rPr lang="en-US" b="1" dirty="0">
                <a:solidFill>
                  <a:srgbClr val="800000"/>
                </a:solidFill>
              </a:rPr>
              <a:t>Are we passive victims of the industrial food machine? Or are </a:t>
            </a:r>
            <a:r>
              <a:rPr lang="en-US" b="1" dirty="0" smtClean="0">
                <a:solidFill>
                  <a:srgbClr val="800000"/>
                </a:solidFill>
              </a:rPr>
              <a:t>there </a:t>
            </a:r>
            <a:r>
              <a:rPr lang="en-US" b="1" dirty="0">
                <a:solidFill>
                  <a:srgbClr val="800000"/>
                </a:solidFill>
              </a:rPr>
              <a:t>practices we as consumers can use to prevent foodborne illness? How effective are those strategies likely to be? </a:t>
            </a:r>
            <a:endParaRPr lang="en-US" b="1" dirty="0" smtClean="0">
              <a:solidFill>
                <a:srgbClr val="800000"/>
              </a:solidFill>
              <a:latin typeface="+mj-lt"/>
              <a:ea typeface="ヒラギノ明朝 ProN W3" charset="0"/>
              <a:cs typeface="ヒラギノ明朝 ProN W3" charset="0"/>
              <a:sym typeface="Times New Roman" charset="0"/>
            </a:endParaRP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-152400"/>
            <a:ext cx="8229600" cy="1238250"/>
          </a:xfrm>
        </p:spPr>
        <p:txBody>
          <a:bodyPr/>
          <a:lstStyle/>
          <a:p>
            <a:pPr eaLnBrk="1" hangingPunct="1"/>
            <a:r>
              <a:rPr lang="en-US">
                <a:latin typeface="Gill Sans" charset="0"/>
                <a:ea typeface="ＭＳ Ｐゴシック" charset="0"/>
              </a:rPr>
              <a:t>Preventing food-borne illness</a:t>
            </a:r>
          </a:p>
        </p:txBody>
      </p:sp>
      <p:sp>
        <p:nvSpPr>
          <p:cNvPr id="21505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fld id="{414D582B-3425-6948-89F7-125C2FF1CBB7}" type="slidenum">
              <a:rPr lang="en-US" sz="1200">
                <a:solidFill>
                  <a:srgbClr val="898989"/>
                </a:solidFill>
                <a:latin typeface="Calibri" charset="0"/>
              </a:rPr>
              <a:pPr algn="l" eaLnBrk="1" hangingPunct="1"/>
              <a:t>7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68111" y="959562"/>
          <a:ext cx="8613422" cy="5052054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2024299"/>
                <a:gridCol w="2581127"/>
                <a:gridCol w="4007996"/>
              </a:tblGrid>
              <a:tr h="51816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Food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Contaminant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Technique</a:t>
                      </a:r>
                      <a:endParaRPr lang="en-US" sz="2800" dirty="0"/>
                    </a:p>
                  </a:txBody>
                  <a:tcPr/>
                </a:tc>
              </a:tr>
              <a:tr h="503766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Meat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503766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Fatty fish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503766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Eggs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503766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Dairy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503766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Leafy vegetables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503766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Sprouts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503766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Thin skinned fruit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503766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Thick skinned fruit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503766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Fruit juices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-152400"/>
            <a:ext cx="8229600" cy="1238250"/>
          </a:xfrm>
        </p:spPr>
        <p:txBody>
          <a:bodyPr/>
          <a:lstStyle/>
          <a:p>
            <a:pPr eaLnBrk="1" hangingPunct="1"/>
            <a:r>
              <a:rPr lang="en-US">
                <a:latin typeface="Gill Sans" charset="0"/>
                <a:ea typeface="ＭＳ Ｐゴシック" charset="0"/>
              </a:rPr>
              <a:t>Preventing food-borne illness</a:t>
            </a:r>
          </a:p>
        </p:txBody>
      </p:sp>
      <p:sp>
        <p:nvSpPr>
          <p:cNvPr id="22529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fld id="{9BE0004B-8AC9-1046-88AF-DE2BF52F6D90}" type="slidenum">
              <a:rPr lang="en-US" sz="1200">
                <a:solidFill>
                  <a:srgbClr val="898989"/>
                </a:solidFill>
                <a:latin typeface="Calibri" charset="0"/>
              </a:rPr>
              <a:pPr algn="l" eaLnBrk="1" hangingPunct="1"/>
              <a:t>8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68111" y="959562"/>
          <a:ext cx="8613422" cy="5052054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2024299"/>
                <a:gridCol w="2581127"/>
                <a:gridCol w="4007996"/>
              </a:tblGrid>
              <a:tr h="51816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Food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Contaminant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Technique</a:t>
                      </a:r>
                      <a:endParaRPr lang="en-US" sz="2800" dirty="0"/>
                    </a:p>
                  </a:txBody>
                  <a:tcPr/>
                </a:tc>
              </a:tr>
              <a:tr h="503766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Meat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Salmonella,</a:t>
                      </a:r>
                      <a:r>
                        <a:rPr lang="en-US" sz="1400" b="1" baseline="0" dirty="0" smtClean="0"/>
                        <a:t> </a:t>
                      </a:r>
                      <a:r>
                        <a:rPr lang="en-US" sz="1400" b="1" dirty="0" smtClean="0"/>
                        <a:t>E. Coli, Antibiotics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503766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Fatty fish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Mercury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503766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Eggs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Salmonella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</a:tr>
              <a:tr h="503766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Dairy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Listeria, antibiotics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</a:tr>
              <a:tr h="503766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Leafy vegetables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Salmonella,</a:t>
                      </a:r>
                      <a:r>
                        <a:rPr lang="en-US" sz="1400" b="1" baseline="0" dirty="0" smtClean="0"/>
                        <a:t> </a:t>
                      </a:r>
                      <a:r>
                        <a:rPr lang="en-US" sz="1400" b="1" dirty="0" smtClean="0"/>
                        <a:t>E. Coli, pesticides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</a:tr>
              <a:tr h="503766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Sprouts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E. Coli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</a:tr>
              <a:tr h="503766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Thin skinned fruit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Pesticides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</a:tr>
              <a:tr h="503766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Thick skinned fruit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Listeria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</a:tr>
              <a:tr h="503766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Fruit juices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Pesticides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-152400"/>
            <a:ext cx="8229600" cy="1238250"/>
          </a:xfrm>
        </p:spPr>
        <p:txBody>
          <a:bodyPr/>
          <a:lstStyle/>
          <a:p>
            <a:pPr eaLnBrk="1" hangingPunct="1"/>
            <a:r>
              <a:rPr lang="en-US">
                <a:latin typeface="Gill Sans" charset="0"/>
                <a:ea typeface="ＭＳ Ｐゴシック" charset="0"/>
              </a:rPr>
              <a:t>Preventing food-borne illness</a:t>
            </a:r>
          </a:p>
        </p:txBody>
      </p:sp>
      <p:sp>
        <p:nvSpPr>
          <p:cNvPr id="23553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fld id="{BD914332-09F2-A143-B458-9A4ABC03A24D}" type="slidenum">
              <a:rPr lang="en-US" sz="1200">
                <a:solidFill>
                  <a:srgbClr val="898989"/>
                </a:solidFill>
                <a:latin typeface="Calibri" charset="0"/>
              </a:rPr>
              <a:pPr algn="l" eaLnBrk="1" hangingPunct="1"/>
              <a:t>9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68111" y="959562"/>
          <a:ext cx="8613422" cy="5369834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2024299"/>
                <a:gridCol w="2581127"/>
                <a:gridCol w="4007996"/>
              </a:tblGrid>
              <a:tr h="51816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Food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Contaminant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Technique</a:t>
                      </a:r>
                      <a:endParaRPr lang="en-US" sz="2800" dirty="0"/>
                    </a:p>
                  </a:txBody>
                  <a:tcPr/>
                </a:tc>
              </a:tr>
              <a:tr h="73152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Meat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Salmonella,</a:t>
                      </a:r>
                      <a:r>
                        <a:rPr lang="en-US" sz="1400" b="1" baseline="0" dirty="0" smtClean="0"/>
                        <a:t> </a:t>
                      </a:r>
                      <a:r>
                        <a:rPr lang="en-US" sz="1400" b="1" dirty="0" smtClean="0"/>
                        <a:t>E. Coli, Antibiotics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Smell</a:t>
                      </a:r>
                      <a:r>
                        <a:rPr lang="en-US" sz="1400" b="1" baseline="0" dirty="0" smtClean="0"/>
                        <a:t> &amp; color; dispose of wrappings; cook thoroughly; store safely; dispose of in a timely way; limit exposure</a:t>
                      </a:r>
                      <a:endParaRPr lang="en-US" sz="1400" b="1" dirty="0"/>
                    </a:p>
                  </a:txBody>
                  <a:tcPr/>
                </a:tc>
              </a:tr>
              <a:tr h="415425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Fatty fish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Mercury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Limit intake</a:t>
                      </a:r>
                      <a:endParaRPr lang="en-US" sz="1400" b="1" dirty="0"/>
                    </a:p>
                  </a:txBody>
                  <a:tcPr/>
                </a:tc>
              </a:tr>
              <a:tr h="51816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Eggs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Salmonella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Store at proper temperature; cook properly; do not use after sell-by date.</a:t>
                      </a:r>
                      <a:endParaRPr lang="en-US" sz="1400" b="1" dirty="0"/>
                    </a:p>
                  </a:txBody>
                  <a:tcPr/>
                </a:tc>
              </a:tr>
              <a:tr h="638951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Dairy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Listeria, antibiotics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Store at proper temperature; do not use after sell-by date;</a:t>
                      </a:r>
                      <a:r>
                        <a:rPr lang="en-US" sz="1400" b="1" baseline="0" dirty="0" smtClean="0"/>
                        <a:t> limit intake.</a:t>
                      </a:r>
                      <a:endParaRPr lang="en-US" sz="1400" b="1" dirty="0" smtClean="0"/>
                    </a:p>
                  </a:txBody>
                  <a:tcPr/>
                </a:tc>
              </a:tr>
              <a:tr h="503766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Leafy vegetables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Salmonella,</a:t>
                      </a:r>
                      <a:r>
                        <a:rPr lang="en-US" sz="1400" b="1" baseline="0" dirty="0" smtClean="0"/>
                        <a:t> </a:t>
                      </a:r>
                      <a:r>
                        <a:rPr lang="en-US" sz="1400" b="1" dirty="0" smtClean="0"/>
                        <a:t>E. Coli, pesticides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Wash properly*</a:t>
                      </a:r>
                      <a:endParaRPr lang="en-US" sz="1400" b="1" dirty="0"/>
                    </a:p>
                  </a:txBody>
                  <a:tcPr/>
                </a:tc>
              </a:tr>
              <a:tr h="503766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Sprouts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Salmonella,</a:t>
                      </a:r>
                      <a:r>
                        <a:rPr lang="en-US" sz="1400" b="1" baseline="0" dirty="0" smtClean="0"/>
                        <a:t> </a:t>
                      </a:r>
                      <a:r>
                        <a:rPr lang="en-US" sz="1400" b="1" dirty="0" smtClean="0"/>
                        <a:t>E. Coli 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Wash properly*</a:t>
                      </a:r>
                      <a:endParaRPr lang="en-US" sz="1400" b="1" dirty="0"/>
                    </a:p>
                  </a:txBody>
                  <a:tcPr/>
                </a:tc>
              </a:tr>
              <a:tr h="51816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Thin skinned fruit &amp; vegetables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Pesticides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Wash properly, cook</a:t>
                      </a:r>
                      <a:endParaRPr lang="en-US" sz="1400" b="1" dirty="0"/>
                    </a:p>
                  </a:txBody>
                  <a:tcPr/>
                </a:tc>
              </a:tr>
              <a:tr h="51816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Thick skinned fruit &amp; vegetables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Listeria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Wash then remove skin</a:t>
                      </a:r>
                      <a:endParaRPr lang="en-US" sz="1400" b="1" dirty="0"/>
                    </a:p>
                  </a:txBody>
                  <a:tcPr/>
                </a:tc>
              </a:tr>
              <a:tr h="503766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Fruit juices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Pesticides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Limit</a:t>
                      </a:r>
                      <a:r>
                        <a:rPr lang="en-US" sz="1400" b="1" baseline="0" dirty="0" smtClean="0"/>
                        <a:t> intake of processed juices</a:t>
                      </a:r>
                      <a:endParaRPr lang="en-US" sz="14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slow"/>
</p:sld>
</file>

<file path=ppt/theme/theme1.xml><?xml version="1.0" encoding="utf-8"?>
<a:theme xmlns:a="http://schemas.openxmlformats.org/drawingml/2006/main" name="MD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7859</TotalTime>
  <Words>581</Words>
  <Application>Microsoft Macintosh PowerPoint</Application>
  <PresentationFormat>On-screen Show (4:3)</PresentationFormat>
  <Paragraphs>124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MD template</vt:lpstr>
      <vt:lpstr>PowerPoint Presentation</vt:lpstr>
      <vt:lpstr>Do Now</vt:lpstr>
      <vt:lpstr>Food safety</vt:lpstr>
      <vt:lpstr>Activity Food Safety Case Studies </vt:lpstr>
      <vt:lpstr>PowerPoint Presentation</vt:lpstr>
      <vt:lpstr>Wrap Up</vt:lpstr>
      <vt:lpstr>Preventing food-borne illness</vt:lpstr>
      <vt:lpstr>Preventing food-borne illness</vt:lpstr>
      <vt:lpstr>Preventing food-borne illness</vt:lpstr>
      <vt:lpstr>What does your kitchen look like?</vt:lpstr>
      <vt:lpstr>Homework</vt:lpstr>
    </vt:vector>
  </TitlesOfParts>
  <Company>tufts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berri jacque</dc:creator>
  <cp:lastModifiedBy>Stephanie Tammen</cp:lastModifiedBy>
  <cp:revision>185</cp:revision>
  <cp:lastPrinted>2010-11-09T17:54:24Z</cp:lastPrinted>
  <dcterms:created xsi:type="dcterms:W3CDTF">2012-01-20T17:36:20Z</dcterms:created>
  <dcterms:modified xsi:type="dcterms:W3CDTF">2014-08-21T05:15:34Z</dcterms:modified>
</cp:coreProperties>
</file>